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74" r:id="rId6"/>
    <p:sldId id="261" r:id="rId7"/>
    <p:sldId id="270" r:id="rId8"/>
    <p:sldId id="269" r:id="rId9"/>
    <p:sldId id="271" r:id="rId10"/>
  </p:sldIdLst>
  <p:sldSz cx="18288000" cy="10287000"/>
  <p:notesSz cx="6858000" cy="9144000"/>
  <p:embeddedFontLst>
    <p:embeddedFont>
      <p:font typeface="Bangers" pitchFamily="2" charset="0"/>
      <p:regular r:id="rId11"/>
    </p:embeddedFont>
    <p:embeddedFont>
      <p:font typeface="Chelsea Market" panose="02000000000000000000" pitchFamily="2" charset="0"/>
      <p:regular r:id="rId12"/>
    </p:embeddedFont>
    <p:embeddedFont>
      <p:font typeface="Gochi Hand" panose="020B0604020202020204" charset="0"/>
      <p:regular r:id="rId13"/>
    </p:embeddedFont>
    <p:embeddedFont>
      <p:font typeface="Scratch" panose="00000400000000000000" pitchFamily="2" charset="0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313"/>
    <a:srgbClr val="FF4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9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2789" y="-3483914"/>
            <a:ext cx="18553579" cy="17254828"/>
          </a:xfrm>
          <a:custGeom>
            <a:avLst/>
            <a:gdLst/>
            <a:ahLst/>
            <a:cxnLst/>
            <a:rect l="l" t="t" r="r" b="b"/>
            <a:pathLst>
              <a:path w="18553579" h="17254828">
                <a:moveTo>
                  <a:pt x="0" y="0"/>
                </a:moveTo>
                <a:lnTo>
                  <a:pt x="18553578" y="0"/>
                </a:lnTo>
                <a:lnTo>
                  <a:pt x="18553578" y="17254828"/>
                </a:lnTo>
                <a:lnTo>
                  <a:pt x="0" y="17254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34984" y="6372269"/>
            <a:ext cx="22308312" cy="5015588"/>
          </a:xfrm>
          <a:custGeom>
            <a:avLst/>
            <a:gdLst/>
            <a:ahLst/>
            <a:cxnLst/>
            <a:rect l="l" t="t" r="r" b="b"/>
            <a:pathLst>
              <a:path w="22308312" h="5015588">
                <a:moveTo>
                  <a:pt x="0" y="0"/>
                </a:moveTo>
                <a:lnTo>
                  <a:pt x="22308312" y="0"/>
                </a:lnTo>
                <a:lnTo>
                  <a:pt x="22308312" y="5015588"/>
                </a:lnTo>
                <a:lnTo>
                  <a:pt x="0" y="5015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05962" y="885724"/>
            <a:ext cx="6787482" cy="6977785"/>
          </a:xfrm>
          <a:custGeom>
            <a:avLst/>
            <a:gdLst/>
            <a:ahLst/>
            <a:cxnLst/>
            <a:rect l="l" t="t" r="r" b="b"/>
            <a:pathLst>
              <a:path w="6787482" h="6977785">
                <a:moveTo>
                  <a:pt x="0" y="0"/>
                </a:moveTo>
                <a:lnTo>
                  <a:pt x="6787481" y="0"/>
                </a:lnTo>
                <a:lnTo>
                  <a:pt x="6787481" y="6977785"/>
                </a:lnTo>
                <a:lnTo>
                  <a:pt x="0" y="69777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2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7CE127-F356-4B72-9A1A-668529EDFE24}"/>
              </a:ext>
            </a:extLst>
          </p:cNvPr>
          <p:cNvSpPr txBox="1"/>
          <p:nvPr/>
        </p:nvSpPr>
        <p:spPr>
          <a:xfrm>
            <a:off x="3059413" y="2543431"/>
            <a:ext cx="1295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ngers" pitchFamily="2" charset="0"/>
              </a:rPr>
              <a:t>FORMAS NOMINAIS DO VERBO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441F8EBF-9D8C-E418-3271-597E4D1A8D4B}"/>
              </a:ext>
            </a:extLst>
          </p:cNvPr>
          <p:cNvSpPr txBox="1"/>
          <p:nvPr/>
        </p:nvSpPr>
        <p:spPr>
          <a:xfrm>
            <a:off x="1417534" y="7823284"/>
            <a:ext cx="15964337" cy="717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Bangers" pitchFamily="2" charset="0"/>
              </a:rPr>
              <a:t>Professor Francisco Batista dos Santos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749" y="-3547915"/>
            <a:ext cx="18367749" cy="17082007"/>
          </a:xfrm>
          <a:custGeom>
            <a:avLst/>
            <a:gdLst/>
            <a:ahLst/>
            <a:cxnLst/>
            <a:rect l="l" t="t" r="r" b="b"/>
            <a:pathLst>
              <a:path w="18367749" h="17082007">
                <a:moveTo>
                  <a:pt x="0" y="0"/>
                </a:moveTo>
                <a:lnTo>
                  <a:pt x="18367749" y="0"/>
                </a:lnTo>
                <a:lnTo>
                  <a:pt x="18367749" y="17082007"/>
                </a:lnTo>
                <a:lnTo>
                  <a:pt x="0" y="1708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10905144" y="2712793"/>
            <a:ext cx="7163887" cy="4948078"/>
            <a:chOff x="0" y="0"/>
            <a:chExt cx="9551849" cy="6597437"/>
          </a:xfrm>
        </p:grpSpPr>
        <p:sp>
          <p:nvSpPr>
            <p:cNvPr id="4" name="Freeform 4"/>
            <p:cNvSpPr/>
            <p:nvPr/>
          </p:nvSpPr>
          <p:spPr>
            <a:xfrm flipV="1">
              <a:off x="0" y="3294531"/>
              <a:ext cx="9551849" cy="3302906"/>
            </a:xfrm>
            <a:custGeom>
              <a:avLst/>
              <a:gdLst/>
              <a:ahLst/>
              <a:cxnLst/>
              <a:rect l="l" t="t" r="r" b="b"/>
              <a:pathLst>
                <a:path w="9551849" h="3302906">
                  <a:moveTo>
                    <a:pt x="0" y="3302906"/>
                  </a:moveTo>
                  <a:lnTo>
                    <a:pt x="9551849" y="3302906"/>
                  </a:lnTo>
                  <a:lnTo>
                    <a:pt x="9551849" y="0"/>
                  </a:lnTo>
                  <a:lnTo>
                    <a:pt x="0" y="0"/>
                  </a:lnTo>
                  <a:lnTo>
                    <a:pt x="0" y="33029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919" b="-22213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9551849" cy="3302906"/>
            </a:xfrm>
            <a:custGeom>
              <a:avLst/>
              <a:gdLst/>
              <a:ahLst/>
              <a:cxnLst/>
              <a:rect l="l" t="t" r="r" b="b"/>
              <a:pathLst>
                <a:path w="9551849" h="3302906">
                  <a:moveTo>
                    <a:pt x="0" y="0"/>
                  </a:moveTo>
                  <a:lnTo>
                    <a:pt x="9551849" y="0"/>
                  </a:lnTo>
                  <a:lnTo>
                    <a:pt x="9551849" y="3302906"/>
                  </a:lnTo>
                  <a:lnTo>
                    <a:pt x="0" y="3302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919" b="-22213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4187610" y="4974436"/>
            <a:ext cx="4760309" cy="6172200"/>
          </a:xfrm>
          <a:custGeom>
            <a:avLst/>
            <a:gdLst/>
            <a:ahLst/>
            <a:cxnLst/>
            <a:rect l="l" t="t" r="r" b="b"/>
            <a:pathLst>
              <a:path w="4760309" h="6172200">
                <a:moveTo>
                  <a:pt x="0" y="0"/>
                </a:moveTo>
                <a:lnTo>
                  <a:pt x="4760309" y="0"/>
                </a:lnTo>
                <a:lnTo>
                  <a:pt x="4760309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5400000">
            <a:off x="-160007" y="3923377"/>
            <a:ext cx="7163887" cy="4948078"/>
            <a:chOff x="0" y="0"/>
            <a:chExt cx="9551849" cy="6597437"/>
          </a:xfrm>
        </p:grpSpPr>
        <p:sp>
          <p:nvSpPr>
            <p:cNvPr id="8" name="Freeform 8"/>
            <p:cNvSpPr/>
            <p:nvPr/>
          </p:nvSpPr>
          <p:spPr>
            <a:xfrm flipV="1">
              <a:off x="0" y="3294531"/>
              <a:ext cx="9551849" cy="3302906"/>
            </a:xfrm>
            <a:custGeom>
              <a:avLst/>
              <a:gdLst/>
              <a:ahLst/>
              <a:cxnLst/>
              <a:rect l="l" t="t" r="r" b="b"/>
              <a:pathLst>
                <a:path w="9551849" h="3302906">
                  <a:moveTo>
                    <a:pt x="0" y="3302906"/>
                  </a:moveTo>
                  <a:lnTo>
                    <a:pt x="9551849" y="3302906"/>
                  </a:lnTo>
                  <a:lnTo>
                    <a:pt x="9551849" y="0"/>
                  </a:lnTo>
                  <a:lnTo>
                    <a:pt x="0" y="0"/>
                  </a:lnTo>
                  <a:lnTo>
                    <a:pt x="0" y="33029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919" b="-22213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9551849" cy="3302906"/>
            </a:xfrm>
            <a:custGeom>
              <a:avLst/>
              <a:gdLst/>
              <a:ahLst/>
              <a:cxnLst/>
              <a:rect l="l" t="t" r="r" b="b"/>
              <a:pathLst>
                <a:path w="9551849" h="3302906">
                  <a:moveTo>
                    <a:pt x="0" y="0"/>
                  </a:moveTo>
                  <a:lnTo>
                    <a:pt x="9551849" y="0"/>
                  </a:lnTo>
                  <a:lnTo>
                    <a:pt x="9551849" y="3302906"/>
                  </a:lnTo>
                  <a:lnTo>
                    <a:pt x="0" y="3302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919" b="-22213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5419182" y="3145711"/>
            <a:ext cx="7163887" cy="4948078"/>
            <a:chOff x="0" y="0"/>
            <a:chExt cx="9551849" cy="6597437"/>
          </a:xfrm>
        </p:grpSpPr>
        <p:sp>
          <p:nvSpPr>
            <p:cNvPr id="11" name="Freeform 11"/>
            <p:cNvSpPr/>
            <p:nvPr/>
          </p:nvSpPr>
          <p:spPr>
            <a:xfrm flipV="1">
              <a:off x="0" y="3294531"/>
              <a:ext cx="9551849" cy="3302906"/>
            </a:xfrm>
            <a:custGeom>
              <a:avLst/>
              <a:gdLst/>
              <a:ahLst/>
              <a:cxnLst/>
              <a:rect l="l" t="t" r="r" b="b"/>
              <a:pathLst>
                <a:path w="9551849" h="3302906">
                  <a:moveTo>
                    <a:pt x="0" y="3302906"/>
                  </a:moveTo>
                  <a:lnTo>
                    <a:pt x="9551849" y="3302906"/>
                  </a:lnTo>
                  <a:lnTo>
                    <a:pt x="9551849" y="0"/>
                  </a:lnTo>
                  <a:lnTo>
                    <a:pt x="0" y="0"/>
                  </a:lnTo>
                  <a:lnTo>
                    <a:pt x="0" y="33029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919" b="-22213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9551849" cy="3302906"/>
            </a:xfrm>
            <a:custGeom>
              <a:avLst/>
              <a:gdLst/>
              <a:ahLst/>
              <a:cxnLst/>
              <a:rect l="l" t="t" r="r" b="b"/>
              <a:pathLst>
                <a:path w="9551849" h="3302906">
                  <a:moveTo>
                    <a:pt x="0" y="0"/>
                  </a:moveTo>
                  <a:lnTo>
                    <a:pt x="9551849" y="0"/>
                  </a:lnTo>
                  <a:lnTo>
                    <a:pt x="9551849" y="3302906"/>
                  </a:lnTo>
                  <a:lnTo>
                    <a:pt x="0" y="3302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919" b="-2221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7220300" y="2696802"/>
            <a:ext cx="3847400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lnSpc>
                <a:spcPts val="5329"/>
              </a:lnSpc>
              <a:spcBef>
                <a:spcPct val="0"/>
              </a:spcBef>
            </a:pPr>
            <a:r>
              <a:rPr lang="en-US" sz="6000" b="1" dirty="0">
                <a:ln/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GERÚNDIO</a:t>
            </a:r>
          </a:p>
        </p:txBody>
      </p:sp>
      <p:sp>
        <p:nvSpPr>
          <p:cNvPr id="14" name="Freeform 14"/>
          <p:cNvSpPr/>
          <p:nvPr/>
        </p:nvSpPr>
        <p:spPr>
          <a:xfrm>
            <a:off x="519023" y="-582307"/>
            <a:ext cx="6537193" cy="4616893"/>
          </a:xfrm>
          <a:custGeom>
            <a:avLst/>
            <a:gdLst/>
            <a:ahLst/>
            <a:cxnLst/>
            <a:rect l="l" t="t" r="r" b="b"/>
            <a:pathLst>
              <a:path w="6537193" h="4616893">
                <a:moveTo>
                  <a:pt x="0" y="0"/>
                </a:moveTo>
                <a:lnTo>
                  <a:pt x="6537193" y="0"/>
                </a:lnTo>
                <a:lnTo>
                  <a:pt x="6537193" y="4616893"/>
                </a:lnTo>
                <a:lnTo>
                  <a:pt x="0" y="46168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593356" y="7034935"/>
            <a:ext cx="2224250" cy="2068552"/>
          </a:xfrm>
          <a:custGeom>
            <a:avLst/>
            <a:gdLst/>
            <a:ahLst/>
            <a:cxnLst/>
            <a:rect l="l" t="t" r="r" b="b"/>
            <a:pathLst>
              <a:path w="2224250" h="2068552">
                <a:moveTo>
                  <a:pt x="0" y="0"/>
                </a:moveTo>
                <a:lnTo>
                  <a:pt x="2224250" y="0"/>
                </a:lnTo>
                <a:lnTo>
                  <a:pt x="2224250" y="2068552"/>
                </a:lnTo>
                <a:lnTo>
                  <a:pt x="0" y="20685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78811" y="4977986"/>
            <a:ext cx="4286250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1" lvl="1">
              <a:lnSpc>
                <a:spcPct val="150000"/>
              </a:lnSpc>
            </a:pPr>
            <a:r>
              <a:rPr lang="pt-BR" sz="3200" dirty="0">
                <a:solidFill>
                  <a:srgbClr val="000000"/>
                </a:solidFill>
                <a:latin typeface="Gochi Hand" panose="020B0604020202020204" charset="0"/>
                <a:ea typeface="Gochi Hand" panose="020B0604020202020204" charset="0"/>
              </a:rPr>
              <a:t>Expressa a ação em si: acordar, agradecer, esperar, sorrir, unir.</a:t>
            </a:r>
            <a:endParaRPr lang="en-US" sz="3200" dirty="0">
              <a:solidFill>
                <a:srgbClr val="000000"/>
              </a:solidFill>
              <a:latin typeface="Gochi Hand" panose="020B0604020202020204" charset="0"/>
              <a:ea typeface="Gochi Hand" panose="020B060402020202020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88955" y="3917432"/>
            <a:ext cx="3785964" cy="740587"/>
          </a:xfrm>
          <a:prstGeom prst="rect">
            <a:avLst/>
          </a:prstGeom>
        </p:spPr>
        <p:txBody>
          <a:bodyPr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lnSpc>
                <a:spcPts val="5329"/>
              </a:lnSpc>
              <a:spcBef>
                <a:spcPct val="0"/>
              </a:spcBef>
            </a:pPr>
            <a:r>
              <a:rPr lang="en-US" sz="6000" b="1" dirty="0">
                <a:ln/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INFINITIVO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91228" y="3437389"/>
            <a:ext cx="4286250" cy="363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1" lvl="1">
              <a:lnSpc>
                <a:spcPct val="150000"/>
              </a:lnSpc>
            </a:pPr>
            <a:r>
              <a:rPr lang="pt-BR" sz="3200" dirty="0">
                <a:solidFill>
                  <a:srgbClr val="000000"/>
                </a:solidFill>
                <a:latin typeface="Gochi Hand" panose="020B0604020202020204" charset="0"/>
                <a:ea typeface="Gochi Hand" panose="020B0604020202020204" charset="0"/>
              </a:rPr>
              <a:t>Expressa o processo da ação: acordando, agradecendo, esperando, sorrindo, unindo.</a:t>
            </a:r>
            <a:endParaRPr lang="en-US" sz="3200" dirty="0">
              <a:solidFill>
                <a:srgbClr val="000000"/>
              </a:solidFill>
              <a:latin typeface="Gochi Hand" panose="020B0604020202020204" charset="0"/>
              <a:ea typeface="Gochi Hand" panose="020B060402020202020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 rot="-370312">
            <a:off x="1341921" y="474970"/>
            <a:ext cx="4253865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277"/>
              </a:lnSpc>
              <a:spcBef>
                <a:spcPct val="0"/>
              </a:spcBef>
            </a:pPr>
            <a:r>
              <a:rPr lang="pt-BR" sz="4400" dirty="0">
                <a:solidFill>
                  <a:srgbClr val="191919"/>
                </a:solidFill>
                <a:latin typeface="Gochi Hand"/>
              </a:rPr>
              <a:t>As formas nominais do verbo são três:</a:t>
            </a:r>
            <a:endParaRPr lang="en-US" sz="4400" dirty="0">
              <a:solidFill>
                <a:srgbClr val="191919"/>
              </a:solidFill>
              <a:latin typeface="Gochi Hand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33322CAD-7CC2-6E72-E422-F0523CFBBAB9}"/>
              </a:ext>
            </a:extLst>
          </p:cNvPr>
          <p:cNvSpPr txBox="1"/>
          <p:nvPr/>
        </p:nvSpPr>
        <p:spPr>
          <a:xfrm>
            <a:off x="12615921" y="2226464"/>
            <a:ext cx="3847400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lnSpc>
                <a:spcPts val="5329"/>
              </a:lnSpc>
              <a:spcBef>
                <a:spcPct val="0"/>
              </a:spcBef>
            </a:pPr>
            <a:r>
              <a:rPr lang="en-US" sz="6000" b="1" dirty="0">
                <a:ln/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PARTICÍPIO 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1B14F3F9-2423-AC70-C186-2C2081CFE02F}"/>
              </a:ext>
            </a:extLst>
          </p:cNvPr>
          <p:cNvSpPr txBox="1"/>
          <p:nvPr/>
        </p:nvSpPr>
        <p:spPr>
          <a:xfrm>
            <a:off x="12192000" y="2810525"/>
            <a:ext cx="4588654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11" lvl="1">
              <a:lnSpc>
                <a:spcPct val="150000"/>
              </a:lnSpc>
            </a:pPr>
            <a:r>
              <a:rPr lang="pt-BR" sz="3200" dirty="0">
                <a:solidFill>
                  <a:srgbClr val="000000"/>
                </a:solidFill>
                <a:latin typeface="Gochi Hand" panose="020B0604020202020204" charset="0"/>
                <a:ea typeface="Gochi Hand" panose="020B0604020202020204" charset="0"/>
              </a:rPr>
              <a:t>Expressa o resultado da ação: acordado, agradecido, esperado, sorrido, unido.</a:t>
            </a:r>
            <a:endParaRPr lang="en-US" sz="3200" dirty="0">
              <a:solidFill>
                <a:srgbClr val="000000"/>
              </a:solidFill>
              <a:latin typeface="Gochi Hand" panose="020B0604020202020204" charset="0"/>
              <a:ea typeface="Gochi Han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9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749" y="-3547915"/>
            <a:ext cx="18367749" cy="17082007"/>
          </a:xfrm>
          <a:custGeom>
            <a:avLst/>
            <a:gdLst/>
            <a:ahLst/>
            <a:cxnLst/>
            <a:rect l="l" t="t" r="r" b="b"/>
            <a:pathLst>
              <a:path w="18367749" h="17082007">
                <a:moveTo>
                  <a:pt x="0" y="0"/>
                </a:moveTo>
                <a:lnTo>
                  <a:pt x="18367749" y="0"/>
                </a:lnTo>
                <a:lnTo>
                  <a:pt x="18367749" y="17082007"/>
                </a:lnTo>
                <a:lnTo>
                  <a:pt x="0" y="1708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40782" y="1562100"/>
            <a:ext cx="12518518" cy="7543800"/>
          </a:xfrm>
          <a:custGeom>
            <a:avLst/>
            <a:gdLst/>
            <a:ahLst/>
            <a:cxnLst/>
            <a:rect l="l" t="t" r="r" b="b"/>
            <a:pathLst>
              <a:path w="12518518" h="5242129">
                <a:moveTo>
                  <a:pt x="0" y="0"/>
                </a:moveTo>
                <a:lnTo>
                  <a:pt x="12518518" y="0"/>
                </a:lnTo>
                <a:lnTo>
                  <a:pt x="12518518" y="5242130"/>
                </a:lnTo>
                <a:lnTo>
                  <a:pt x="0" y="5242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5F4A9A18-08D4-F9F5-7AE3-C4F4713F4D28}"/>
              </a:ext>
            </a:extLst>
          </p:cNvPr>
          <p:cNvSpPr/>
          <p:nvPr/>
        </p:nvSpPr>
        <p:spPr>
          <a:xfrm>
            <a:off x="682418" y="376195"/>
            <a:ext cx="6537193" cy="4616893"/>
          </a:xfrm>
          <a:custGeom>
            <a:avLst/>
            <a:gdLst/>
            <a:ahLst/>
            <a:cxnLst/>
            <a:rect l="l" t="t" r="r" b="b"/>
            <a:pathLst>
              <a:path w="8716258" h="6155857">
                <a:moveTo>
                  <a:pt x="0" y="0"/>
                </a:moveTo>
                <a:lnTo>
                  <a:pt x="8716258" y="0"/>
                </a:lnTo>
                <a:lnTo>
                  <a:pt x="8716258" y="6155857"/>
                </a:lnTo>
                <a:lnTo>
                  <a:pt x="0" y="61558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69028" y="4760113"/>
            <a:ext cx="6666975" cy="7178439"/>
          </a:xfrm>
          <a:custGeom>
            <a:avLst/>
            <a:gdLst/>
            <a:ahLst/>
            <a:cxnLst/>
            <a:rect l="l" t="t" r="r" b="b"/>
            <a:pathLst>
              <a:path w="6666975" h="7178439">
                <a:moveTo>
                  <a:pt x="0" y="0"/>
                </a:moveTo>
                <a:lnTo>
                  <a:pt x="6666975" y="0"/>
                </a:lnTo>
                <a:lnTo>
                  <a:pt x="6666975" y="7178439"/>
                </a:lnTo>
                <a:lnTo>
                  <a:pt x="0" y="71784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65F12CF-9346-35B7-DB9F-E5C81F8813BA}"/>
              </a:ext>
            </a:extLst>
          </p:cNvPr>
          <p:cNvSpPr txBox="1"/>
          <p:nvPr/>
        </p:nvSpPr>
        <p:spPr>
          <a:xfrm rot="-370312">
            <a:off x="1585148" y="2411034"/>
            <a:ext cx="4253865" cy="94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277"/>
              </a:lnSpc>
              <a:spcBef>
                <a:spcPct val="0"/>
              </a:spcBef>
            </a:pPr>
            <a:r>
              <a:rPr lang="pt-BR" sz="8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ochi Hand"/>
              </a:rPr>
              <a:t>Infinitivo</a:t>
            </a:r>
            <a:endParaRPr lang="en-US" sz="88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ochi Hand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768E647-4255-737A-DE9D-FD1E44773ED2}"/>
              </a:ext>
            </a:extLst>
          </p:cNvPr>
          <p:cNvSpPr txBox="1"/>
          <p:nvPr/>
        </p:nvSpPr>
        <p:spPr>
          <a:xfrm>
            <a:off x="7250494" y="2088369"/>
            <a:ext cx="9513506" cy="2868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Esta forma verbal representa o “nome” do verbo, ou seja, é a maneira como nos referimos a ele, sem nenhuma conjugação, em nenhum modo, tempo ou pessoa.</a:t>
            </a:r>
            <a:endParaRPr lang="en-US" sz="3200" dirty="0">
              <a:solidFill>
                <a:srgbClr val="002060"/>
              </a:solidFill>
              <a:latin typeface="Gochi Hand" panose="020B0604020202020204" charset="0"/>
              <a:ea typeface="Gochi Hand" panose="020B0604020202020204" charset="0"/>
            </a:endParaRPr>
          </a:p>
        </p:txBody>
      </p:sp>
      <p:sp>
        <p:nvSpPr>
          <p:cNvPr id="11" name="TextBox 60">
            <a:extLst>
              <a:ext uri="{FF2B5EF4-FFF2-40B4-BE49-F238E27FC236}">
                <a16:creationId xmlns:a16="http://schemas.microsoft.com/office/drawing/2014/main" id="{463CB37F-9CBD-5F42-E1C5-640396E8B198}"/>
              </a:ext>
            </a:extLst>
          </p:cNvPr>
          <p:cNvSpPr txBox="1"/>
          <p:nvPr/>
        </p:nvSpPr>
        <p:spPr>
          <a:xfrm>
            <a:off x="7004125" y="5330154"/>
            <a:ext cx="8896927" cy="841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215"/>
              </a:lnSpc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Exemplos</a:t>
            </a:r>
          </a:p>
          <a:p>
            <a:pPr marL="457200" indent="-457200" algn="just">
              <a:lnSpc>
                <a:spcPts val="3215"/>
              </a:lnSpc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amar, fazer, partir, comemorar, por, ser, ir</a:t>
            </a:r>
            <a:endParaRPr lang="en-US" sz="3200" dirty="0">
              <a:solidFill>
                <a:srgbClr val="002060"/>
              </a:solidFill>
              <a:latin typeface="Gochi Hand" panose="020B0604020202020204" charset="0"/>
              <a:ea typeface="Gochi Hand" panose="020B0604020202020204" charset="0"/>
            </a:endParaRPr>
          </a:p>
        </p:txBody>
      </p:sp>
      <p:sp>
        <p:nvSpPr>
          <p:cNvPr id="12" name="TextBox 60">
            <a:extLst>
              <a:ext uri="{FF2B5EF4-FFF2-40B4-BE49-F238E27FC236}">
                <a16:creationId xmlns:a16="http://schemas.microsoft.com/office/drawing/2014/main" id="{31649DB8-862E-5B7D-7B28-417555B46547}"/>
              </a:ext>
            </a:extLst>
          </p:cNvPr>
          <p:cNvSpPr txBox="1"/>
          <p:nvPr/>
        </p:nvSpPr>
        <p:spPr>
          <a:xfrm>
            <a:off x="7004125" y="6442939"/>
            <a:ext cx="9300674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terminados em AR – 1ª conjugação – amar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terminados em ER – 2ª conjugação – fazer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terminados em IR – 3ª conjugação – partir</a:t>
            </a:r>
            <a:endParaRPr lang="en-US" sz="3200" dirty="0">
              <a:solidFill>
                <a:srgbClr val="002060"/>
              </a:solidFill>
              <a:latin typeface="Gochi Hand" panose="020B0604020202020204" charset="0"/>
              <a:ea typeface="Gochi Han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9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749" y="-3547915"/>
            <a:ext cx="18367749" cy="17082007"/>
          </a:xfrm>
          <a:custGeom>
            <a:avLst/>
            <a:gdLst/>
            <a:ahLst/>
            <a:cxnLst/>
            <a:rect l="l" t="t" r="r" b="b"/>
            <a:pathLst>
              <a:path w="18367749" h="17082007">
                <a:moveTo>
                  <a:pt x="0" y="0"/>
                </a:moveTo>
                <a:lnTo>
                  <a:pt x="18367749" y="0"/>
                </a:lnTo>
                <a:lnTo>
                  <a:pt x="18367749" y="17082007"/>
                </a:lnTo>
                <a:lnTo>
                  <a:pt x="0" y="1708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40782" y="2733412"/>
            <a:ext cx="12518518" cy="6829688"/>
          </a:xfrm>
          <a:custGeom>
            <a:avLst/>
            <a:gdLst/>
            <a:ahLst/>
            <a:cxnLst/>
            <a:rect l="l" t="t" r="r" b="b"/>
            <a:pathLst>
              <a:path w="12518518" h="5242129">
                <a:moveTo>
                  <a:pt x="0" y="0"/>
                </a:moveTo>
                <a:lnTo>
                  <a:pt x="12518518" y="0"/>
                </a:lnTo>
                <a:lnTo>
                  <a:pt x="12518518" y="5242130"/>
                </a:lnTo>
                <a:lnTo>
                  <a:pt x="0" y="5242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0">
            <a:extLst>
              <a:ext uri="{FF2B5EF4-FFF2-40B4-BE49-F238E27FC236}">
                <a16:creationId xmlns:a16="http://schemas.microsoft.com/office/drawing/2014/main" id="{839B28DC-3FB4-269E-37D0-487E37B08C5A}"/>
              </a:ext>
            </a:extLst>
          </p:cNvPr>
          <p:cNvSpPr/>
          <p:nvPr/>
        </p:nvSpPr>
        <p:spPr>
          <a:xfrm flipH="1">
            <a:off x="304800" y="585715"/>
            <a:ext cx="6249324" cy="4413585"/>
          </a:xfrm>
          <a:custGeom>
            <a:avLst/>
            <a:gdLst/>
            <a:ahLst/>
            <a:cxnLst/>
            <a:rect l="l" t="t" r="r" b="b"/>
            <a:pathLst>
              <a:path w="8332432" h="5884780">
                <a:moveTo>
                  <a:pt x="0" y="0"/>
                </a:moveTo>
                <a:lnTo>
                  <a:pt x="8332432" y="0"/>
                </a:lnTo>
                <a:lnTo>
                  <a:pt x="8332432" y="5884780"/>
                </a:lnTo>
                <a:lnTo>
                  <a:pt x="0" y="5884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4491183"/>
            <a:ext cx="4128965" cy="6968717"/>
          </a:xfrm>
          <a:custGeom>
            <a:avLst/>
            <a:gdLst/>
            <a:ahLst/>
            <a:cxnLst/>
            <a:rect l="l" t="t" r="r" b="b"/>
            <a:pathLst>
              <a:path w="4128965" h="6968717">
                <a:moveTo>
                  <a:pt x="0" y="0"/>
                </a:moveTo>
                <a:lnTo>
                  <a:pt x="4128965" y="0"/>
                </a:lnTo>
                <a:lnTo>
                  <a:pt x="4128965" y="6968717"/>
                </a:lnTo>
                <a:lnTo>
                  <a:pt x="0" y="6968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28FF1369-E9F7-FC8C-1C09-60A3F8361ACA}"/>
              </a:ext>
            </a:extLst>
          </p:cNvPr>
          <p:cNvSpPr txBox="1"/>
          <p:nvPr/>
        </p:nvSpPr>
        <p:spPr>
          <a:xfrm rot="21303089">
            <a:off x="1514287" y="2336132"/>
            <a:ext cx="4253865" cy="882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277"/>
              </a:lnSpc>
              <a:spcBef>
                <a:spcPct val="0"/>
              </a:spcBef>
            </a:pPr>
            <a:r>
              <a:rPr lang="pt-BR" sz="7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ochi Hand"/>
              </a:rPr>
              <a:t>Gerúndio</a:t>
            </a:r>
            <a:endParaRPr lang="en-US" sz="72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ochi Hand"/>
            </a:endParaRPr>
          </a:p>
        </p:txBody>
      </p:sp>
      <p:sp>
        <p:nvSpPr>
          <p:cNvPr id="10" name="TextBox 44">
            <a:extLst>
              <a:ext uri="{FF2B5EF4-FFF2-40B4-BE49-F238E27FC236}">
                <a16:creationId xmlns:a16="http://schemas.microsoft.com/office/drawing/2014/main" id="{CD535BD5-8225-7DDD-E715-863FA2B61EFE}"/>
              </a:ext>
            </a:extLst>
          </p:cNvPr>
          <p:cNvSpPr txBox="1"/>
          <p:nvPr/>
        </p:nvSpPr>
        <p:spPr>
          <a:xfrm>
            <a:off x="5527902" y="3866390"/>
            <a:ext cx="11125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indica uma noção de continuidade da ação verbal, ou seja, uma ação em andamento, um processo ainda não finalizado e costuma ser reconhecida pela terminação </a:t>
            </a:r>
            <a:r>
              <a:rPr lang="pt-BR" sz="4000" dirty="0">
                <a:solidFill>
                  <a:srgbClr val="C00000"/>
                </a:solidFill>
                <a:latin typeface="Gochi Hand" panose="020B0604020202020204" charset="0"/>
                <a:ea typeface="Gochi Hand" panose="020B0604020202020204" charset="0"/>
              </a:rPr>
              <a:t>–NDO.</a:t>
            </a: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1F0829BB-4B58-F51A-5C94-6008B9A72AF0}"/>
              </a:ext>
            </a:extLst>
          </p:cNvPr>
          <p:cNvSpPr txBox="1"/>
          <p:nvPr/>
        </p:nvSpPr>
        <p:spPr>
          <a:xfrm>
            <a:off x="5624945" y="6896100"/>
            <a:ext cx="11125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Exemplos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40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amando, fazendo, partindo, comemorando, pondo, sendo, indo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749" y="-3547915"/>
            <a:ext cx="18367749" cy="17082007"/>
          </a:xfrm>
          <a:custGeom>
            <a:avLst/>
            <a:gdLst/>
            <a:ahLst/>
            <a:cxnLst/>
            <a:rect l="l" t="t" r="r" b="b"/>
            <a:pathLst>
              <a:path w="18367749" h="17082007">
                <a:moveTo>
                  <a:pt x="0" y="0"/>
                </a:moveTo>
                <a:lnTo>
                  <a:pt x="18367749" y="0"/>
                </a:lnTo>
                <a:lnTo>
                  <a:pt x="18367749" y="17082007"/>
                </a:lnTo>
                <a:lnTo>
                  <a:pt x="0" y="1708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7290" y="2171700"/>
            <a:ext cx="13465944" cy="7619999"/>
          </a:xfrm>
          <a:custGeom>
            <a:avLst/>
            <a:gdLst/>
            <a:ahLst/>
            <a:cxnLst/>
            <a:rect l="l" t="t" r="r" b="b"/>
            <a:pathLst>
              <a:path w="13465944" h="5638864">
                <a:moveTo>
                  <a:pt x="0" y="0"/>
                </a:moveTo>
                <a:lnTo>
                  <a:pt x="13465944" y="0"/>
                </a:lnTo>
                <a:lnTo>
                  <a:pt x="13465944" y="5638864"/>
                </a:lnTo>
                <a:lnTo>
                  <a:pt x="0" y="5638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927615" y="4338552"/>
            <a:ext cx="5149115" cy="6466706"/>
          </a:xfrm>
          <a:custGeom>
            <a:avLst/>
            <a:gdLst/>
            <a:ahLst/>
            <a:cxnLst/>
            <a:rect l="l" t="t" r="r" b="b"/>
            <a:pathLst>
              <a:path w="5149115" h="6466706">
                <a:moveTo>
                  <a:pt x="0" y="0"/>
                </a:moveTo>
                <a:lnTo>
                  <a:pt x="5149115" y="0"/>
                </a:lnTo>
                <a:lnTo>
                  <a:pt x="5149115" y="6466706"/>
                </a:lnTo>
                <a:lnTo>
                  <a:pt x="0" y="6466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6" name="Freeform 16"/>
          <p:cNvSpPr/>
          <p:nvPr/>
        </p:nvSpPr>
        <p:spPr>
          <a:xfrm>
            <a:off x="11544294" y="495300"/>
            <a:ext cx="5905505" cy="3849757"/>
          </a:xfrm>
          <a:custGeom>
            <a:avLst/>
            <a:gdLst/>
            <a:ahLst/>
            <a:cxnLst/>
            <a:rect l="l" t="t" r="r" b="b"/>
            <a:pathLst>
              <a:path w="4887484" h="3451786">
                <a:moveTo>
                  <a:pt x="0" y="0"/>
                </a:moveTo>
                <a:lnTo>
                  <a:pt x="4887485" y="0"/>
                </a:lnTo>
                <a:lnTo>
                  <a:pt x="4887485" y="3451786"/>
                </a:lnTo>
                <a:lnTo>
                  <a:pt x="0" y="3451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935DB8D-B50C-B883-95A7-9C8E51A1FC9F}"/>
              </a:ext>
            </a:extLst>
          </p:cNvPr>
          <p:cNvSpPr txBox="1"/>
          <p:nvPr/>
        </p:nvSpPr>
        <p:spPr>
          <a:xfrm>
            <a:off x="12420600" y="2171700"/>
            <a:ext cx="3847400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329"/>
              </a:lnSpc>
              <a:spcBef>
                <a:spcPct val="0"/>
              </a:spcBef>
            </a:pPr>
            <a:r>
              <a:rPr lang="en-US" sz="6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ochi Hand" panose="020B0604020202020204" charset="0"/>
                <a:ea typeface="Gochi Hand" panose="020B0604020202020204" charset="0"/>
              </a:rPr>
              <a:t>Particípio </a:t>
            </a: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B7835CAF-2C82-5D6B-0AD8-25BAA73352C7}"/>
              </a:ext>
            </a:extLst>
          </p:cNvPr>
          <p:cNvSpPr txBox="1"/>
          <p:nvPr/>
        </p:nvSpPr>
        <p:spPr>
          <a:xfrm>
            <a:off x="1818598" y="2906672"/>
            <a:ext cx="8991119" cy="408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6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Indica uma noção de finalização, de conclusão da ação verbal e possui, para a grande maioria dos verbos, as terminações </a:t>
            </a:r>
            <a:r>
              <a:rPr lang="pt-BR" sz="3600" dirty="0">
                <a:solidFill>
                  <a:srgbClr val="C00000"/>
                </a:solidFill>
                <a:latin typeface="Gochi Hand" panose="020B0604020202020204" charset="0"/>
                <a:ea typeface="Gochi Hand" panose="020B0604020202020204" charset="0"/>
              </a:rPr>
              <a:t>ado</a:t>
            </a:r>
            <a:r>
              <a:rPr lang="pt-BR" sz="36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 ou </a:t>
            </a:r>
            <a:r>
              <a:rPr lang="pt-BR" sz="3600" dirty="0">
                <a:solidFill>
                  <a:srgbClr val="C00000"/>
                </a:solidFill>
                <a:latin typeface="Gochi Hand" panose="020B0604020202020204" charset="0"/>
                <a:ea typeface="Gochi Hand" panose="020B0604020202020204" charset="0"/>
              </a:rPr>
              <a:t>ido</a:t>
            </a:r>
            <a:r>
              <a:rPr lang="pt-BR" sz="36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3600" dirty="0">
              <a:solidFill>
                <a:srgbClr val="002060"/>
              </a:solidFill>
              <a:latin typeface="Gochi Hand" panose="020B0604020202020204" charset="0"/>
              <a:ea typeface="Gochi Hand" panose="020B0604020202020204" charset="0"/>
            </a:endParaRPr>
          </a:p>
        </p:txBody>
      </p:sp>
      <p:sp>
        <p:nvSpPr>
          <p:cNvPr id="20" name="TextBox 44">
            <a:extLst>
              <a:ext uri="{FF2B5EF4-FFF2-40B4-BE49-F238E27FC236}">
                <a16:creationId xmlns:a16="http://schemas.microsoft.com/office/drawing/2014/main" id="{7231AFF3-3F39-D6DC-4F83-E2EBAC494BE6}"/>
              </a:ext>
            </a:extLst>
          </p:cNvPr>
          <p:cNvSpPr txBox="1"/>
          <p:nvPr/>
        </p:nvSpPr>
        <p:spPr>
          <a:xfrm>
            <a:off x="1818598" y="6380683"/>
            <a:ext cx="9351800" cy="295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36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Exemplos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pt-BR" sz="3600" dirty="0">
              <a:solidFill>
                <a:srgbClr val="002060"/>
              </a:solidFill>
              <a:latin typeface="Gochi Hand" panose="020B0604020202020204" charset="0"/>
              <a:ea typeface="Gochi Hand" panose="020B060402020202020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amado, feito, partido, comemorado, posto, </a:t>
            </a:r>
          </a:p>
          <a:p>
            <a:pPr algn="just"/>
            <a:r>
              <a:rPr lang="pt-BR" sz="36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    sido, tido</a:t>
            </a:r>
          </a:p>
          <a:p>
            <a:pPr algn="just">
              <a:lnSpc>
                <a:spcPct val="150000"/>
              </a:lnSpc>
            </a:pPr>
            <a:endParaRPr lang="pt-BR" sz="3600" dirty="0">
              <a:solidFill>
                <a:srgbClr val="002060"/>
              </a:solidFill>
              <a:latin typeface="Gochi Hand" panose="020B0604020202020204" charset="0"/>
              <a:ea typeface="Gochi Han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749" y="-3547915"/>
            <a:ext cx="18367749" cy="17082007"/>
          </a:xfrm>
          <a:custGeom>
            <a:avLst/>
            <a:gdLst/>
            <a:ahLst/>
            <a:cxnLst/>
            <a:rect l="l" t="t" r="r" b="b"/>
            <a:pathLst>
              <a:path w="18367749" h="17082007">
                <a:moveTo>
                  <a:pt x="0" y="0"/>
                </a:moveTo>
                <a:lnTo>
                  <a:pt x="18367749" y="0"/>
                </a:lnTo>
                <a:lnTo>
                  <a:pt x="18367749" y="17082007"/>
                </a:lnTo>
                <a:lnTo>
                  <a:pt x="0" y="1708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535A5B21-8659-DF07-709A-C4F511AD9F34}"/>
              </a:ext>
            </a:extLst>
          </p:cNvPr>
          <p:cNvSpPr/>
          <p:nvPr/>
        </p:nvSpPr>
        <p:spPr>
          <a:xfrm>
            <a:off x="2133600" y="3009900"/>
            <a:ext cx="13635949" cy="6858000"/>
          </a:xfrm>
          <a:prstGeom prst="rect">
            <a:avLst/>
          </a:prstGeom>
          <a:solidFill>
            <a:srgbClr val="365236"/>
          </a:solidFill>
        </p:spPr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3F0448F3-4B0E-EFE6-6FD0-E2D334EC0CF2}"/>
              </a:ext>
            </a:extLst>
          </p:cNvPr>
          <p:cNvSpPr/>
          <p:nvPr/>
        </p:nvSpPr>
        <p:spPr>
          <a:xfrm>
            <a:off x="1981200" y="2857500"/>
            <a:ext cx="13635949" cy="6858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F5B14A65-DE00-3823-70FC-7A848B232A0D}"/>
              </a:ext>
            </a:extLst>
          </p:cNvPr>
          <p:cNvSpPr txBox="1"/>
          <p:nvPr/>
        </p:nvSpPr>
        <p:spPr>
          <a:xfrm>
            <a:off x="762000" y="1171478"/>
            <a:ext cx="9321897" cy="1281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138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ochi Hand" panose="020B0604020202020204" charset="0"/>
                <a:ea typeface="Gochi Hand" panose="020B0604020202020204" charset="0"/>
              </a:rPr>
              <a:t>Atividade</a:t>
            </a:r>
            <a:r>
              <a:rPr lang="en-US" sz="138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ochi Hand" panose="020B0604020202020204" charset="0"/>
                <a:ea typeface="Gochi Hand" panose="020B0604020202020204" charset="0"/>
              </a:rPr>
              <a:t> </a:t>
            </a: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790F9554-8436-D4F3-9277-245C18F4B085}"/>
              </a:ext>
            </a:extLst>
          </p:cNvPr>
          <p:cNvSpPr txBox="1"/>
          <p:nvPr/>
        </p:nvSpPr>
        <p:spPr>
          <a:xfrm>
            <a:off x="2133600" y="2915356"/>
            <a:ext cx="13298138" cy="6572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242425"/>
                </a:solidFill>
                <a:latin typeface="Gochi Hand" panose="020B0604020202020204" charset="0"/>
                <a:ea typeface="Gochi Hand" panose="020B0604020202020204" charset="0"/>
              </a:rPr>
              <a:t>1 - Reescreva as orações a seguir, completando-as com uma das formas nominais dos verbos entre parênteses:</a:t>
            </a:r>
          </a:p>
          <a:p>
            <a:pPr algn="just">
              <a:lnSpc>
                <a:spcPct val="150000"/>
              </a:lnSpc>
            </a:pPr>
            <a:endParaRPr lang="pt-BR" sz="2800" dirty="0">
              <a:solidFill>
                <a:srgbClr val="242425"/>
              </a:solidFill>
              <a:latin typeface="Gochi Hand" panose="020B0604020202020204" charset="0"/>
              <a:ea typeface="Gochi Hand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242425"/>
                </a:solidFill>
                <a:latin typeface="Gochi Hand" panose="020B0604020202020204" charset="0"/>
                <a:ea typeface="Gochi Hand" panose="020B0604020202020204" charset="0"/>
              </a:rPr>
              <a:t>Beatriz vive ______________ que me admira bastante (dizer).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242425"/>
                </a:solidFill>
                <a:latin typeface="Gochi Hand" panose="020B0604020202020204" charset="0"/>
                <a:ea typeface="Gochi Hand" panose="020B0604020202020204" charset="0"/>
              </a:rPr>
              <a:t>Irei ____________ o possível para comparecer à reunião. (fazer)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242425"/>
                </a:solidFill>
                <a:latin typeface="Gochi Hand" panose="020B0604020202020204" charset="0"/>
                <a:ea typeface="Gochi Hand" panose="020B0604020202020204" charset="0"/>
              </a:rPr>
              <a:t>Está tudo ________________, foram eles mesmos os culpados pela depredação do prédio. (comprovar)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242425"/>
                </a:solidFill>
                <a:latin typeface="Gochi Hand" panose="020B0604020202020204" charset="0"/>
                <a:ea typeface="Gochi Hand" panose="020B0604020202020204" charset="0"/>
              </a:rPr>
              <a:t>Está tudo ________________, iremos mesmo ao cinema no domingo. (combinar)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242425"/>
                </a:solidFill>
                <a:latin typeface="Gochi Hand" panose="020B0604020202020204" charset="0"/>
                <a:ea typeface="Gochi Hand" panose="020B0604020202020204" charset="0"/>
              </a:rPr>
              <a:t>Não havia mais o que fazer, pois a confiança estava _______________. (perder)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242425"/>
                </a:solidFill>
                <a:latin typeface="Gochi Hand" panose="020B0604020202020204" charset="0"/>
                <a:ea typeface="Gochi Hand" panose="020B0604020202020204" charset="0"/>
              </a:rPr>
              <a:t>______________ lá, avise-me, pois ficarei ansiosa por notícias. (chegar)</a:t>
            </a:r>
            <a:endParaRPr lang="pt-BR" sz="4800" dirty="0">
              <a:solidFill>
                <a:srgbClr val="242425"/>
              </a:solidFill>
              <a:latin typeface="Gochi Hand" panose="020B0604020202020204" charset="0"/>
              <a:ea typeface="Gochi Hand" panose="020B060402020202020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C404A3B-22F8-CC55-D4DC-F7E9FC8F58B3}"/>
              </a:ext>
            </a:extLst>
          </p:cNvPr>
          <p:cNvSpPr/>
          <p:nvPr/>
        </p:nvSpPr>
        <p:spPr>
          <a:xfrm>
            <a:off x="4670327" y="4758412"/>
            <a:ext cx="1898277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dizendo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D39E789-0C28-6301-FE42-99D117186577}"/>
              </a:ext>
            </a:extLst>
          </p:cNvPr>
          <p:cNvSpPr/>
          <p:nvPr/>
        </p:nvSpPr>
        <p:spPr>
          <a:xfrm>
            <a:off x="3509537" y="5482939"/>
            <a:ext cx="12987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fazer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6B1D1BD-B329-C047-8A0F-DF101EA39F8C}"/>
              </a:ext>
            </a:extLst>
          </p:cNvPr>
          <p:cNvSpPr/>
          <p:nvPr/>
        </p:nvSpPr>
        <p:spPr>
          <a:xfrm>
            <a:off x="4235113" y="6114585"/>
            <a:ext cx="2768707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comprovado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5B2753D-3832-5D21-E90E-9B5756004836}"/>
              </a:ext>
            </a:extLst>
          </p:cNvPr>
          <p:cNvSpPr/>
          <p:nvPr/>
        </p:nvSpPr>
        <p:spPr>
          <a:xfrm>
            <a:off x="4315365" y="7377878"/>
            <a:ext cx="2467342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combinado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C3E7D14-D1DE-7AD6-297B-FF66E97D15A2}"/>
              </a:ext>
            </a:extLst>
          </p:cNvPr>
          <p:cNvSpPr/>
          <p:nvPr/>
        </p:nvSpPr>
        <p:spPr>
          <a:xfrm>
            <a:off x="10667088" y="8049688"/>
            <a:ext cx="1882247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perdida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52EFADF-245C-B5DB-61C5-A787AECD343F}"/>
              </a:ext>
            </a:extLst>
          </p:cNvPr>
          <p:cNvSpPr/>
          <p:nvPr/>
        </p:nvSpPr>
        <p:spPr>
          <a:xfrm>
            <a:off x="2670851" y="8625405"/>
            <a:ext cx="2390399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Chegando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2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749" y="-3547915"/>
            <a:ext cx="18367749" cy="17082007"/>
          </a:xfrm>
          <a:custGeom>
            <a:avLst/>
            <a:gdLst/>
            <a:ahLst/>
            <a:cxnLst/>
            <a:rect l="l" t="t" r="r" b="b"/>
            <a:pathLst>
              <a:path w="18367749" h="17082007">
                <a:moveTo>
                  <a:pt x="0" y="0"/>
                </a:moveTo>
                <a:lnTo>
                  <a:pt x="18367749" y="0"/>
                </a:lnTo>
                <a:lnTo>
                  <a:pt x="18367749" y="17082007"/>
                </a:lnTo>
                <a:lnTo>
                  <a:pt x="0" y="1708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AutoShape 2">
            <a:extLst>
              <a:ext uri="{FF2B5EF4-FFF2-40B4-BE49-F238E27FC236}">
                <a16:creationId xmlns:a16="http://schemas.microsoft.com/office/drawing/2014/main" id="{F5FC1FB7-17C9-D483-6DCA-E88AC69918F1}"/>
              </a:ext>
            </a:extLst>
          </p:cNvPr>
          <p:cNvSpPr/>
          <p:nvPr/>
        </p:nvSpPr>
        <p:spPr>
          <a:xfrm>
            <a:off x="2133600" y="3009900"/>
            <a:ext cx="13635949" cy="6858000"/>
          </a:xfrm>
          <a:prstGeom prst="rect">
            <a:avLst/>
          </a:prstGeom>
          <a:solidFill>
            <a:srgbClr val="365236"/>
          </a:solidFill>
        </p:spPr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id="{80E0D00E-916B-2955-BCF8-06EAC0374725}"/>
              </a:ext>
            </a:extLst>
          </p:cNvPr>
          <p:cNvSpPr/>
          <p:nvPr/>
        </p:nvSpPr>
        <p:spPr>
          <a:xfrm>
            <a:off x="1981200" y="2857500"/>
            <a:ext cx="13635949" cy="6858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4CDF2A1C-E1A1-44A1-BC77-AD5048C2EBC3}"/>
              </a:ext>
            </a:extLst>
          </p:cNvPr>
          <p:cNvSpPr txBox="1"/>
          <p:nvPr/>
        </p:nvSpPr>
        <p:spPr>
          <a:xfrm>
            <a:off x="762000" y="1171478"/>
            <a:ext cx="8373836" cy="1281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138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ochi Hand" panose="020B0604020202020204" charset="0"/>
                <a:ea typeface="Gochi Hand" panose="020B0604020202020204" charset="0"/>
              </a:rPr>
              <a:t>Atividade</a:t>
            </a:r>
            <a:r>
              <a:rPr lang="en-US" sz="138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ochi Hand" panose="020B0604020202020204" charset="0"/>
                <a:ea typeface="Gochi Hand" panose="020B0604020202020204" charset="0"/>
              </a:rPr>
              <a:t>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1273BC5-9F0D-57E4-2A76-098A8F57947D}"/>
              </a:ext>
            </a:extLst>
          </p:cNvPr>
          <p:cNvSpPr txBox="1"/>
          <p:nvPr/>
        </p:nvSpPr>
        <p:spPr>
          <a:xfrm>
            <a:off x="2419251" y="2972268"/>
            <a:ext cx="12759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chi Hand" panose="020B0604020202020204" charset="0"/>
                <a:ea typeface="Gochi Hand" panose="020B0604020202020204" charset="0"/>
              </a:rPr>
              <a:t>2 - Escreva os verbos abaixo usando o gerúndio o particípio: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5554A-56FE-F0E8-7F4C-09CDBCCA1F67}"/>
              </a:ext>
            </a:extLst>
          </p:cNvPr>
          <p:cNvGrpSpPr/>
          <p:nvPr/>
        </p:nvGrpSpPr>
        <p:grpSpPr>
          <a:xfrm>
            <a:off x="3191299" y="4098130"/>
            <a:ext cx="10518158" cy="1232664"/>
            <a:chOff x="0" y="0"/>
            <a:chExt cx="2770214" cy="32465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68696BB-832A-FCB6-1DEF-530CA5E371A5}"/>
                </a:ext>
              </a:extLst>
            </p:cNvPr>
            <p:cNvSpPr/>
            <p:nvPr/>
          </p:nvSpPr>
          <p:spPr>
            <a:xfrm>
              <a:off x="0" y="0"/>
              <a:ext cx="2770214" cy="324652"/>
            </a:xfrm>
            <a:custGeom>
              <a:avLst/>
              <a:gdLst/>
              <a:ahLst/>
              <a:cxnLst/>
              <a:rect l="l" t="t" r="r" b="b"/>
              <a:pathLst>
                <a:path w="2770214" h="324652">
                  <a:moveTo>
                    <a:pt x="69189" y="0"/>
                  </a:moveTo>
                  <a:lnTo>
                    <a:pt x="2701025" y="0"/>
                  </a:lnTo>
                  <a:cubicBezTo>
                    <a:pt x="2739237" y="0"/>
                    <a:pt x="2770214" y="30977"/>
                    <a:pt x="2770214" y="69189"/>
                  </a:cubicBezTo>
                  <a:lnTo>
                    <a:pt x="2770214" y="255463"/>
                  </a:lnTo>
                  <a:cubicBezTo>
                    <a:pt x="2770214" y="273813"/>
                    <a:pt x="2762925" y="291412"/>
                    <a:pt x="2749949" y="304387"/>
                  </a:cubicBezTo>
                  <a:cubicBezTo>
                    <a:pt x="2736974" y="317363"/>
                    <a:pt x="2719375" y="324652"/>
                    <a:pt x="2701025" y="324652"/>
                  </a:cubicBezTo>
                  <a:lnTo>
                    <a:pt x="69189" y="324652"/>
                  </a:lnTo>
                  <a:cubicBezTo>
                    <a:pt x="30977" y="324652"/>
                    <a:pt x="0" y="293675"/>
                    <a:pt x="0" y="255463"/>
                  </a:cubicBezTo>
                  <a:lnTo>
                    <a:pt x="0" y="69189"/>
                  </a:lnTo>
                  <a:cubicBezTo>
                    <a:pt x="0" y="30977"/>
                    <a:pt x="30977" y="0"/>
                    <a:pt x="69189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  <p:txBody>
            <a:bodyPr/>
            <a:lstStyle/>
            <a:p>
              <a:endParaRPr lang="pt-BR" sz="160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Gochi Hand" panose="020B0604020202020204" charset="0"/>
                <a:ea typeface="Gochi Hand" panose="020B060402020202020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8A4EC2-0B9A-7679-66E0-C8CB8ECF3A8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160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Gochi Hand" panose="020B0604020202020204" charset="0"/>
                <a:ea typeface="Gochi Hand" panose="020B0604020202020204" charset="0"/>
              </a:endParaRPr>
            </a:p>
          </p:txBody>
        </p:sp>
      </p:grpSp>
      <p:graphicFrame>
        <p:nvGraphicFramePr>
          <p:cNvPr id="33" name="Tabela 59">
            <a:extLst>
              <a:ext uri="{FF2B5EF4-FFF2-40B4-BE49-F238E27FC236}">
                <a16:creationId xmlns:a16="http://schemas.microsoft.com/office/drawing/2014/main" id="{4CCF0376-90DB-BF4E-DB7A-E8363D8B6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5629"/>
              </p:ext>
            </p:extLst>
          </p:nvPr>
        </p:nvGraphicFramePr>
        <p:xfrm>
          <a:off x="2703174" y="5693687"/>
          <a:ext cx="12192000" cy="3779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80030693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47783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>
                          <a:latin typeface="Gochi Hand" panose="020B0604020202020204" charset="0"/>
                          <a:ea typeface="Gochi Hand" panose="020B0604020202020204" charset="0"/>
                        </a:rPr>
                        <a:t>GERÚNDIO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>
                          <a:latin typeface="Gochi Hand" panose="020B0604020202020204" charset="0"/>
                          <a:ea typeface="Gochi Hand" panose="020B0604020202020204" charset="0"/>
                        </a:rPr>
                        <a:t>PARTICIPIO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0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38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1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73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67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72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79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Scratch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24680"/>
                  </a:ext>
                </a:extLst>
              </a:tr>
            </a:tbl>
          </a:graphicData>
        </a:graphic>
      </p:graphicFrame>
      <p:sp>
        <p:nvSpPr>
          <p:cNvPr id="34" name="CaixaDeTexto 33">
            <a:extLst>
              <a:ext uri="{FF2B5EF4-FFF2-40B4-BE49-F238E27FC236}">
                <a16:creationId xmlns:a16="http://schemas.microsoft.com/office/drawing/2014/main" id="{23CC102E-CDFB-06C0-7DD2-9308BC5CFFAE}"/>
              </a:ext>
            </a:extLst>
          </p:cNvPr>
          <p:cNvSpPr txBox="1"/>
          <p:nvPr/>
        </p:nvSpPr>
        <p:spPr>
          <a:xfrm>
            <a:off x="3657600" y="4226196"/>
            <a:ext cx="944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chi Hand" panose="020B0604020202020204" charset="0"/>
                <a:ea typeface="Gochi Hand" panose="020B0604020202020204" charset="0"/>
              </a:rPr>
              <a:t>despedir – sentar – parar – contar – dançar – pensar – ouvir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F47EF6D4-18A7-8543-9182-B150FA784290}"/>
              </a:ext>
            </a:extLst>
          </p:cNvPr>
          <p:cNvSpPr/>
          <p:nvPr/>
        </p:nvSpPr>
        <p:spPr>
          <a:xfrm>
            <a:off x="2737995" y="6214393"/>
            <a:ext cx="2417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Despedindo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50FB5D7-A72D-D502-E793-8A7A98B6858B}"/>
              </a:ext>
            </a:extLst>
          </p:cNvPr>
          <p:cNvSpPr/>
          <p:nvPr/>
        </p:nvSpPr>
        <p:spPr>
          <a:xfrm>
            <a:off x="2746812" y="6671805"/>
            <a:ext cx="1996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Sentando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15C31A87-5CB4-3E01-3379-2C47B9559968}"/>
              </a:ext>
            </a:extLst>
          </p:cNvPr>
          <p:cNvSpPr/>
          <p:nvPr/>
        </p:nvSpPr>
        <p:spPr>
          <a:xfrm>
            <a:off x="2823756" y="7147481"/>
            <a:ext cx="18149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Parando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E98E2385-CEFC-BBE3-F230-9003B7803209}"/>
              </a:ext>
            </a:extLst>
          </p:cNvPr>
          <p:cNvSpPr/>
          <p:nvPr/>
        </p:nvSpPr>
        <p:spPr>
          <a:xfrm>
            <a:off x="2823756" y="7626777"/>
            <a:ext cx="20329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Contando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844B2D3-84C9-6383-F05E-D2F22BC0BEE6}"/>
              </a:ext>
            </a:extLst>
          </p:cNvPr>
          <p:cNvSpPr/>
          <p:nvPr/>
        </p:nvSpPr>
        <p:spPr>
          <a:xfrm>
            <a:off x="2823756" y="8080569"/>
            <a:ext cx="2068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Dançando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1FF3D27-701C-B427-1B86-DA3BF91903D9}"/>
              </a:ext>
            </a:extLst>
          </p:cNvPr>
          <p:cNvSpPr/>
          <p:nvPr/>
        </p:nvSpPr>
        <p:spPr>
          <a:xfrm>
            <a:off x="2823756" y="8541820"/>
            <a:ext cx="2018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Pensando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E2E71F7-8BC2-63E3-8CBF-1F43A2E300BD}"/>
              </a:ext>
            </a:extLst>
          </p:cNvPr>
          <p:cNvSpPr/>
          <p:nvPr/>
        </p:nvSpPr>
        <p:spPr>
          <a:xfrm>
            <a:off x="2823756" y="8997223"/>
            <a:ext cx="16850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Ouvindo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56A6D48-B2D7-51C1-0194-CD653C5F22E7}"/>
              </a:ext>
            </a:extLst>
          </p:cNvPr>
          <p:cNvSpPr/>
          <p:nvPr/>
        </p:nvSpPr>
        <p:spPr>
          <a:xfrm>
            <a:off x="9135836" y="6190319"/>
            <a:ext cx="2202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Despedido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D38ACB73-C26E-91AC-DBE5-00C524723743}"/>
              </a:ext>
            </a:extLst>
          </p:cNvPr>
          <p:cNvSpPr/>
          <p:nvPr/>
        </p:nvSpPr>
        <p:spPr>
          <a:xfrm>
            <a:off x="9144653" y="6680313"/>
            <a:ext cx="1781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Sentado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3FF541E6-4852-7280-6589-2694958C9D79}"/>
              </a:ext>
            </a:extLst>
          </p:cNvPr>
          <p:cNvSpPr/>
          <p:nvPr/>
        </p:nvSpPr>
        <p:spPr>
          <a:xfrm>
            <a:off x="9219192" y="7184232"/>
            <a:ext cx="16001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Parado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56FD6919-B192-9462-44AC-0929998A802C}"/>
              </a:ext>
            </a:extLst>
          </p:cNvPr>
          <p:cNvSpPr/>
          <p:nvPr/>
        </p:nvSpPr>
        <p:spPr>
          <a:xfrm>
            <a:off x="9219192" y="7602646"/>
            <a:ext cx="1818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Contado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94071D97-33DB-EA48-26F5-BAD7D8DB139C}"/>
              </a:ext>
            </a:extLst>
          </p:cNvPr>
          <p:cNvSpPr/>
          <p:nvPr/>
        </p:nvSpPr>
        <p:spPr>
          <a:xfrm>
            <a:off x="9219192" y="8016173"/>
            <a:ext cx="1853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Dançado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8CB963E2-DA84-FC54-00CE-FDD33D048D01}"/>
              </a:ext>
            </a:extLst>
          </p:cNvPr>
          <p:cNvSpPr/>
          <p:nvPr/>
        </p:nvSpPr>
        <p:spPr>
          <a:xfrm>
            <a:off x="9219192" y="8520092"/>
            <a:ext cx="18036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Pensado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30BBD554-7BE4-8A4C-B06F-FCF62C62AFD5}"/>
              </a:ext>
            </a:extLst>
          </p:cNvPr>
          <p:cNvSpPr/>
          <p:nvPr/>
        </p:nvSpPr>
        <p:spPr>
          <a:xfrm>
            <a:off x="9219192" y="8976617"/>
            <a:ext cx="14702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Ouvido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9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749" y="-3547915"/>
            <a:ext cx="18367749" cy="17082007"/>
          </a:xfrm>
          <a:custGeom>
            <a:avLst/>
            <a:gdLst/>
            <a:ahLst/>
            <a:cxnLst/>
            <a:rect l="l" t="t" r="r" b="b"/>
            <a:pathLst>
              <a:path w="18367749" h="17082007">
                <a:moveTo>
                  <a:pt x="0" y="0"/>
                </a:moveTo>
                <a:lnTo>
                  <a:pt x="18367749" y="0"/>
                </a:lnTo>
                <a:lnTo>
                  <a:pt x="18367749" y="17082007"/>
                </a:lnTo>
                <a:lnTo>
                  <a:pt x="0" y="1708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15C62195-B514-31B3-6D32-DB292EEBC029}"/>
              </a:ext>
            </a:extLst>
          </p:cNvPr>
          <p:cNvSpPr/>
          <p:nvPr/>
        </p:nvSpPr>
        <p:spPr>
          <a:xfrm>
            <a:off x="2229596" y="2952569"/>
            <a:ext cx="14077204" cy="6858000"/>
          </a:xfrm>
          <a:prstGeom prst="rect">
            <a:avLst/>
          </a:prstGeom>
          <a:solidFill>
            <a:srgbClr val="365236"/>
          </a:solidFill>
        </p:spPr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C22B0396-9A76-BE46-7397-765FF045E4C3}"/>
              </a:ext>
            </a:extLst>
          </p:cNvPr>
          <p:cNvSpPr/>
          <p:nvPr/>
        </p:nvSpPr>
        <p:spPr>
          <a:xfrm>
            <a:off x="1981200" y="2857500"/>
            <a:ext cx="14077204" cy="6858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2A73BAD-6F38-CE53-1DD2-0F7A6068E8B4}"/>
              </a:ext>
            </a:extLst>
          </p:cNvPr>
          <p:cNvSpPr txBox="1"/>
          <p:nvPr/>
        </p:nvSpPr>
        <p:spPr>
          <a:xfrm>
            <a:off x="762000" y="1171478"/>
            <a:ext cx="8915400" cy="1281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13800" b="1" spc="5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ochi Hand" panose="020B0604020202020204" charset="0"/>
                <a:ea typeface="Gochi Hand" panose="020B0604020202020204" charset="0"/>
              </a:rPr>
              <a:t>Atividade</a:t>
            </a:r>
            <a:r>
              <a:rPr lang="en-US" sz="13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ochi Hand" panose="020B0604020202020204" charset="0"/>
                <a:ea typeface="Gochi Hand" panose="020B0604020202020204" charset="0"/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2B7B8A-BB47-CBF4-91DA-00EF099C983F}"/>
              </a:ext>
            </a:extLst>
          </p:cNvPr>
          <p:cNvSpPr txBox="1"/>
          <p:nvPr/>
        </p:nvSpPr>
        <p:spPr>
          <a:xfrm>
            <a:off x="2133600" y="2874818"/>
            <a:ext cx="1319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ochi Hand" panose="020B0604020202020204" charset="0"/>
                <a:ea typeface="Gochi Hand" panose="020B0604020202020204" charset="0"/>
              </a:rPr>
              <a:t>3. Observe as formas nominais destacadas e escreva nos parênteses </a:t>
            </a:r>
            <a:r>
              <a:rPr lang="pt-BR" sz="36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I</a:t>
            </a:r>
            <a:r>
              <a:rPr lang="pt-BR" sz="2800" dirty="0">
                <a:latin typeface="Gochi Hand" panose="020B0604020202020204" charset="0"/>
                <a:ea typeface="Gochi Hand" panose="020B0604020202020204" charset="0"/>
              </a:rPr>
              <a:t> para infinitivo, </a:t>
            </a:r>
            <a:r>
              <a:rPr lang="pt-BR" sz="36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G</a:t>
            </a:r>
            <a:r>
              <a:rPr lang="pt-BR" sz="2800" dirty="0">
                <a:latin typeface="Gochi Hand" panose="020B0604020202020204" charset="0"/>
                <a:ea typeface="Gochi Hand" panose="020B0604020202020204" charset="0"/>
              </a:rPr>
              <a:t> para gerúndio e </a:t>
            </a:r>
            <a:r>
              <a:rPr lang="pt-BR" sz="3600" dirty="0">
                <a:solidFill>
                  <a:srgbClr val="002060"/>
                </a:solidFill>
                <a:latin typeface="Gochi Hand" panose="020B0604020202020204" charset="0"/>
                <a:ea typeface="Gochi Hand" panose="020B0604020202020204" charset="0"/>
              </a:rPr>
              <a:t>P</a:t>
            </a:r>
            <a:r>
              <a:rPr lang="pt-BR" sz="2800" dirty="0">
                <a:latin typeface="Gochi Hand" panose="020B0604020202020204" charset="0"/>
                <a:ea typeface="Gochi Hand" panose="020B0604020202020204" charset="0"/>
              </a:rPr>
              <a:t> para particípio.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0AEAC-42ED-A2B2-F269-F1E2CA5108E9}"/>
              </a:ext>
            </a:extLst>
          </p:cNvPr>
          <p:cNvSpPr txBox="1"/>
          <p:nvPr/>
        </p:nvSpPr>
        <p:spPr>
          <a:xfrm>
            <a:off x="5645239" y="2918292"/>
            <a:ext cx="431645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sz="2000">
              <a:latin typeface="Gochi Hand" panose="020B0604020202020204" charset="0"/>
              <a:ea typeface="Gochi Hand" panose="020B060402020202020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F9D4C2-5D2B-0576-079B-FBFB0648247A}"/>
              </a:ext>
            </a:extLst>
          </p:cNvPr>
          <p:cNvSpPr txBox="1"/>
          <p:nvPr/>
        </p:nvSpPr>
        <p:spPr>
          <a:xfrm>
            <a:off x="2360989" y="4254984"/>
            <a:ext cx="1348861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pt-BR" sz="3200" u="sng" dirty="0">
                <a:latin typeface="Gochi Hand" panose="020B0604020202020204" charset="0"/>
                <a:ea typeface="Gochi Hand" panose="020B0604020202020204" charset="0"/>
              </a:rPr>
              <a:t>Esperar</a:t>
            </a:r>
            <a:r>
              <a:rPr lang="pt-BR" sz="3200" dirty="0">
                <a:latin typeface="Gochi Hand" panose="020B0604020202020204" charset="0"/>
                <a:ea typeface="Gochi Hand" panose="020B0604020202020204" charset="0"/>
              </a:rPr>
              <a:t> todos os dias que o resultado saísse era muito desgastante. (   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pt-BR" sz="3200" u="sng" dirty="0">
                <a:latin typeface="Gochi Hand" panose="020B0604020202020204" charset="0"/>
                <a:ea typeface="Gochi Hand" panose="020B0604020202020204" charset="0"/>
              </a:rPr>
              <a:t>Despedidos</a:t>
            </a:r>
            <a:r>
              <a:rPr lang="pt-BR" sz="3200" dirty="0">
                <a:latin typeface="Gochi Hand" panose="020B0604020202020204" charset="0"/>
                <a:ea typeface="Gochi Hand" panose="020B0604020202020204" charset="0"/>
              </a:rPr>
              <a:t> os funcionários, nada mais restava a fazer. (   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pt-BR" sz="3200" dirty="0">
                <a:latin typeface="Gochi Hand" panose="020B0604020202020204" charset="0"/>
                <a:ea typeface="Gochi Hand" panose="020B0604020202020204" charset="0"/>
              </a:rPr>
              <a:t>Ele, </a:t>
            </a:r>
            <a:r>
              <a:rPr lang="pt-BR" sz="3200" u="sng" dirty="0">
                <a:latin typeface="Gochi Hand" panose="020B0604020202020204" charset="0"/>
                <a:ea typeface="Gochi Hand" panose="020B0604020202020204" charset="0"/>
              </a:rPr>
              <a:t>murmurando</a:t>
            </a:r>
            <a:r>
              <a:rPr lang="pt-BR" sz="3200" dirty="0">
                <a:latin typeface="Gochi Hand" panose="020B0604020202020204" charset="0"/>
                <a:ea typeface="Gochi Hand" panose="020B0604020202020204" charset="0"/>
              </a:rPr>
              <a:t> frases desconexas, desmaiou. (    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pt-BR" sz="3200" dirty="0">
                <a:latin typeface="Gochi Hand" panose="020B0604020202020204" charset="0"/>
                <a:ea typeface="Gochi Hand" panose="020B0604020202020204" charset="0"/>
              </a:rPr>
              <a:t>Fraturou o cotovelo </a:t>
            </a:r>
            <a:r>
              <a:rPr lang="pt-BR" sz="3200" u="sng" dirty="0">
                <a:latin typeface="Gochi Hand" panose="020B0604020202020204" charset="0"/>
                <a:ea typeface="Gochi Hand" panose="020B0604020202020204" charset="0"/>
              </a:rPr>
              <a:t>jogando</a:t>
            </a:r>
            <a:r>
              <a:rPr lang="pt-BR" sz="3200" dirty="0">
                <a:latin typeface="Gochi Hand" panose="020B0604020202020204" charset="0"/>
                <a:ea typeface="Gochi Hand" panose="020B0604020202020204" charset="0"/>
              </a:rPr>
              <a:t> bola. (    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pt-BR" sz="3200" u="sng" dirty="0">
                <a:latin typeface="Gochi Hand" panose="020B0604020202020204" charset="0"/>
                <a:ea typeface="Gochi Hand" panose="020B0604020202020204" charset="0"/>
              </a:rPr>
              <a:t>Escolher</a:t>
            </a:r>
            <a:r>
              <a:rPr lang="pt-BR" sz="3200" dirty="0">
                <a:latin typeface="Gochi Hand" panose="020B0604020202020204" charset="0"/>
                <a:ea typeface="Gochi Hand" panose="020B0604020202020204" charset="0"/>
              </a:rPr>
              <a:t> o cardápio para o jantar era a tarefa de que menos gostava. (   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pt-BR" sz="3200" u="sng" dirty="0">
                <a:latin typeface="Gochi Hand" panose="020B0604020202020204" charset="0"/>
                <a:ea typeface="Gochi Hand" panose="020B0604020202020204" charset="0"/>
              </a:rPr>
              <a:t>Devolvidos</a:t>
            </a:r>
            <a:r>
              <a:rPr lang="pt-BR" sz="3200" dirty="0">
                <a:latin typeface="Gochi Hand" panose="020B0604020202020204" charset="0"/>
                <a:ea typeface="Gochi Hand" panose="020B0604020202020204" charset="0"/>
              </a:rPr>
              <a:t> os relatórios, poderia descansar. (    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6C251F0-149B-5D9F-3E07-E2DF4C8466E0}"/>
              </a:ext>
            </a:extLst>
          </p:cNvPr>
          <p:cNvSpPr/>
          <p:nvPr/>
        </p:nvSpPr>
        <p:spPr>
          <a:xfrm flipH="1">
            <a:off x="14706600" y="3865376"/>
            <a:ext cx="316002" cy="1361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I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7E5D4AF-AA58-332A-8C5C-4101FB1A4730}"/>
              </a:ext>
            </a:extLst>
          </p:cNvPr>
          <p:cNvSpPr/>
          <p:nvPr/>
        </p:nvSpPr>
        <p:spPr>
          <a:xfrm flipH="1">
            <a:off x="12449527" y="4589283"/>
            <a:ext cx="316002" cy="1361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Gochi Hand" panose="020B0604020202020204" charset="0"/>
                <a:ea typeface="Gochi Hand" panose="020B0604020202020204" charset="0"/>
              </a:rPr>
              <a:t>P</a:t>
            </a:r>
            <a:endParaRPr lang="pt-BR" sz="6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/>
              <a:latin typeface="Gochi Hand" panose="020B0604020202020204" charset="0"/>
              <a:ea typeface="Gochi Hand" panose="020B060402020202020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8D447F6-092F-183C-ED24-166035723C2B}"/>
              </a:ext>
            </a:extLst>
          </p:cNvPr>
          <p:cNvSpPr/>
          <p:nvPr/>
        </p:nvSpPr>
        <p:spPr>
          <a:xfrm flipH="1">
            <a:off x="11184852" y="5295141"/>
            <a:ext cx="316002" cy="1361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Gochi Hand" panose="020B0604020202020204" charset="0"/>
                <a:ea typeface="Gochi Hand" panose="020B0604020202020204" charset="0"/>
              </a:rPr>
              <a:t>G</a:t>
            </a:r>
            <a:endParaRPr lang="pt-BR" sz="6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/>
              <a:latin typeface="Gochi Hand" panose="020B0604020202020204" charset="0"/>
              <a:ea typeface="Gochi Hand" panose="020B060402020202020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5BE5651-F4E2-71E3-ECDD-94605D79FC9C}"/>
              </a:ext>
            </a:extLst>
          </p:cNvPr>
          <p:cNvSpPr/>
          <p:nvPr/>
        </p:nvSpPr>
        <p:spPr>
          <a:xfrm flipH="1">
            <a:off x="8985999" y="6047701"/>
            <a:ext cx="316002" cy="1361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Gochi Hand" panose="020B0604020202020204" charset="0"/>
                <a:ea typeface="Gochi Hand" panose="020B0604020202020204" charset="0"/>
              </a:rPr>
              <a:t>G</a:t>
            </a:r>
            <a:endParaRPr lang="pt-BR" sz="6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/>
              <a:latin typeface="Gochi Hand" panose="020B0604020202020204" charset="0"/>
              <a:ea typeface="Gochi Hand" panose="020B060402020202020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FD28A97-614E-4487-0918-01EAFA1B2CE9}"/>
              </a:ext>
            </a:extLst>
          </p:cNvPr>
          <p:cNvSpPr/>
          <p:nvPr/>
        </p:nvSpPr>
        <p:spPr>
          <a:xfrm flipH="1">
            <a:off x="15014053" y="6770439"/>
            <a:ext cx="316002" cy="1361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Gochi Hand" panose="020B0604020202020204" charset="0"/>
                <a:ea typeface="Gochi Hand" panose="020B0604020202020204" charset="0"/>
              </a:rPr>
              <a:t>I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67ECF9A-8DB4-3DD5-2EA3-28335A0118EA}"/>
              </a:ext>
            </a:extLst>
          </p:cNvPr>
          <p:cNvSpPr/>
          <p:nvPr/>
        </p:nvSpPr>
        <p:spPr>
          <a:xfrm flipH="1">
            <a:off x="10668000" y="7465333"/>
            <a:ext cx="316002" cy="1361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Gochi Hand" panose="020B0604020202020204" charset="0"/>
                <a:ea typeface="Gochi Hand" panose="020B0604020202020204" charset="0"/>
              </a:rPr>
              <a:t>P   </a:t>
            </a:r>
            <a:endParaRPr lang="pt-BR" sz="6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/>
              <a:latin typeface="Gochi Hand" panose="020B0604020202020204" charset="0"/>
              <a:ea typeface="Gochi Han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749" y="-3547915"/>
            <a:ext cx="18367749" cy="17082007"/>
          </a:xfrm>
          <a:custGeom>
            <a:avLst/>
            <a:gdLst/>
            <a:ahLst/>
            <a:cxnLst/>
            <a:rect l="l" t="t" r="r" b="b"/>
            <a:pathLst>
              <a:path w="18367749" h="17082007">
                <a:moveTo>
                  <a:pt x="0" y="0"/>
                </a:moveTo>
                <a:lnTo>
                  <a:pt x="18367749" y="0"/>
                </a:lnTo>
                <a:lnTo>
                  <a:pt x="18367749" y="17082007"/>
                </a:lnTo>
                <a:lnTo>
                  <a:pt x="0" y="1708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9FAC45B1-898D-798A-F7E6-4B5B665FC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29749" y="1848931"/>
            <a:ext cx="7929813" cy="7929813"/>
          </a:xfrm>
          <a:prstGeom prst="rect">
            <a:avLst/>
          </a:prstGeom>
        </p:spPr>
      </p:pic>
      <p:sp>
        <p:nvSpPr>
          <p:cNvPr id="23" name="Google Shape;2074;p43">
            <a:extLst>
              <a:ext uri="{FF2B5EF4-FFF2-40B4-BE49-F238E27FC236}">
                <a16:creationId xmlns:a16="http://schemas.microsoft.com/office/drawing/2014/main" id="{763226C8-0A64-1F53-8EBF-E6D904F21E15}"/>
              </a:ext>
            </a:extLst>
          </p:cNvPr>
          <p:cNvSpPr/>
          <p:nvPr/>
        </p:nvSpPr>
        <p:spPr>
          <a:xfrm>
            <a:off x="6553200" y="1995950"/>
            <a:ext cx="10972799" cy="6957550"/>
          </a:xfrm>
          <a:custGeom>
            <a:avLst/>
            <a:gdLst/>
            <a:ahLst/>
            <a:cxnLst/>
            <a:rect l="l" t="t" r="r" b="b"/>
            <a:pathLst>
              <a:path w="69193" h="31709" extrusionOk="0">
                <a:moveTo>
                  <a:pt x="0" y="0"/>
                </a:moveTo>
                <a:lnTo>
                  <a:pt x="69193" y="0"/>
                </a:lnTo>
                <a:lnTo>
                  <a:pt x="65276" y="31709"/>
                </a:lnTo>
                <a:lnTo>
                  <a:pt x="2575" y="30846"/>
                </a:lnTo>
                <a:close/>
              </a:path>
            </a:pathLst>
          </a:custGeom>
          <a:solidFill>
            <a:srgbClr val="141313"/>
          </a:solidFill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2074;p43">
            <a:extLst>
              <a:ext uri="{FF2B5EF4-FFF2-40B4-BE49-F238E27FC236}">
                <a16:creationId xmlns:a16="http://schemas.microsoft.com/office/drawing/2014/main" id="{D7CB2CB4-41DD-50C6-02E0-E2AF7E0FEA95}"/>
              </a:ext>
            </a:extLst>
          </p:cNvPr>
          <p:cNvSpPr/>
          <p:nvPr/>
        </p:nvSpPr>
        <p:spPr>
          <a:xfrm>
            <a:off x="6900781" y="2236224"/>
            <a:ext cx="10277635" cy="6477001"/>
          </a:xfrm>
          <a:custGeom>
            <a:avLst/>
            <a:gdLst/>
            <a:ahLst/>
            <a:cxnLst/>
            <a:rect l="l" t="t" r="r" b="b"/>
            <a:pathLst>
              <a:path w="69193" h="31709" extrusionOk="0">
                <a:moveTo>
                  <a:pt x="0" y="0"/>
                </a:moveTo>
                <a:lnTo>
                  <a:pt x="69193" y="0"/>
                </a:lnTo>
                <a:lnTo>
                  <a:pt x="65276" y="31709"/>
                </a:lnTo>
                <a:lnTo>
                  <a:pt x="2575" y="30846"/>
                </a:lnTo>
                <a:close/>
              </a:path>
            </a:pathLst>
          </a:custGeom>
          <a:solidFill>
            <a:srgbClr val="FF4F63"/>
          </a:solidFill>
          <a:ln w="57150" cap="flat" cmpd="sng">
            <a:noFill/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3A23691A-A639-BD0D-0D9F-7CC1AD9D134B}"/>
              </a:ext>
            </a:extLst>
          </p:cNvPr>
          <p:cNvSpPr txBox="1"/>
          <p:nvPr/>
        </p:nvSpPr>
        <p:spPr>
          <a:xfrm>
            <a:off x="7391400" y="2745082"/>
            <a:ext cx="8761946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11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ngers" pitchFamily="2" charset="0"/>
              </a:rPr>
              <a:t>MUCHAS GRACIAS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95E4EE56-C7BC-D336-37EB-E32300E89CA9}"/>
              </a:ext>
            </a:extLst>
          </p:cNvPr>
          <p:cNvSpPr txBox="1"/>
          <p:nvPr/>
        </p:nvSpPr>
        <p:spPr>
          <a:xfrm>
            <a:off x="7695183" y="5080065"/>
            <a:ext cx="9370418" cy="420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8"/>
              </a:lnSpc>
            </a:pPr>
            <a:r>
              <a:rPr lang="en-US" sz="2000" dirty="0">
                <a:solidFill>
                  <a:schemeClr val="bg1"/>
                </a:solidFill>
                <a:latin typeface="Chelsea Market" panose="02000000000000000000" pitchFamily="2" charset="0"/>
              </a:rPr>
              <a:t>Si </a:t>
            </a:r>
            <a:r>
              <a:rPr lang="en-US" sz="2000" dirty="0" err="1">
                <a:solidFill>
                  <a:schemeClr val="bg1"/>
                </a:solidFill>
                <a:latin typeface="Chelsea Market" panose="02000000000000000000" pitchFamily="2" charset="0"/>
              </a:rPr>
              <a:t>tiene</a:t>
            </a:r>
            <a:r>
              <a:rPr lang="en-US" sz="2000" dirty="0">
                <a:solidFill>
                  <a:schemeClr val="bg1"/>
                </a:solidFill>
                <a:latin typeface="Chelsea Market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helsea Market" panose="02000000000000000000" pitchFamily="2" charset="0"/>
              </a:rPr>
              <a:t>alguna</a:t>
            </a:r>
            <a:r>
              <a:rPr lang="en-US" sz="2000" dirty="0">
                <a:solidFill>
                  <a:schemeClr val="bg1"/>
                </a:solidFill>
                <a:latin typeface="Chelsea Market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helsea Market" panose="02000000000000000000" pitchFamily="2" charset="0"/>
              </a:rPr>
              <a:t>duda</a:t>
            </a:r>
            <a:r>
              <a:rPr lang="en-US" sz="2000" dirty="0">
                <a:solidFill>
                  <a:schemeClr val="bg1"/>
                </a:solidFill>
                <a:latin typeface="Chelsea Market" panose="020000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helsea Market" panose="02000000000000000000" pitchFamily="2" charset="0"/>
              </a:rPr>
              <a:t>póngase</a:t>
            </a:r>
            <a:r>
              <a:rPr lang="en-US" sz="2000" dirty="0">
                <a:solidFill>
                  <a:schemeClr val="bg1"/>
                </a:solidFill>
                <a:latin typeface="Chelsea Market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helsea Market" panose="02000000000000000000" pitchFamily="2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Chelsea Market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helsea Market" panose="02000000000000000000" pitchFamily="2" charset="0"/>
              </a:rPr>
              <a:t>contacto</a:t>
            </a:r>
            <a:r>
              <a:rPr lang="en-US" sz="2000" dirty="0">
                <a:solidFill>
                  <a:schemeClr val="bg1"/>
                </a:solidFill>
                <a:latin typeface="Chelsea Market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helsea Market" panose="02000000000000000000" pitchFamily="2" charset="0"/>
              </a:rPr>
              <a:t>conmigo</a:t>
            </a:r>
            <a:endParaRPr lang="en-US" sz="2000" dirty="0">
              <a:solidFill>
                <a:schemeClr val="bg1"/>
              </a:solidFill>
              <a:latin typeface="Chelsea Market" panose="02000000000000000000" pitchFamily="2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88A824EE-89F5-A8D3-A98C-963E5D9857DB}"/>
              </a:ext>
            </a:extLst>
          </p:cNvPr>
          <p:cNvSpPr txBox="1"/>
          <p:nvPr/>
        </p:nvSpPr>
        <p:spPr>
          <a:xfrm>
            <a:off x="7765991" y="5771246"/>
            <a:ext cx="5874251" cy="391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23"/>
              </a:lnSpc>
            </a:pPr>
            <a:r>
              <a:rPr lang="en-US" sz="2000" dirty="0">
                <a:solidFill>
                  <a:schemeClr val="bg1"/>
                </a:solidFill>
                <a:latin typeface="Chelsea Market" panose="02000000000000000000" pitchFamily="2" charset="0"/>
              </a:rPr>
              <a:t>fcobatistasantos@gmail.com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1FBA2C30-5614-59E3-9FC7-571B30A8C77C}"/>
              </a:ext>
            </a:extLst>
          </p:cNvPr>
          <p:cNvSpPr txBox="1"/>
          <p:nvPr/>
        </p:nvSpPr>
        <p:spPr>
          <a:xfrm>
            <a:off x="7800064" y="6284071"/>
            <a:ext cx="4130193" cy="391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23"/>
              </a:lnSpc>
            </a:pPr>
            <a:r>
              <a:rPr lang="en-US" sz="2000" dirty="0">
                <a:solidFill>
                  <a:schemeClr val="bg1"/>
                </a:solidFill>
                <a:latin typeface="Chelsea Market" panose="02000000000000000000" pitchFamily="2" charset="0"/>
              </a:rPr>
              <a:t>84 991519655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496</Words>
  <Application>Microsoft Office PowerPoint</Application>
  <PresentationFormat>Personalizar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Gochi Hand</vt:lpstr>
      <vt:lpstr>Bangers</vt:lpstr>
      <vt:lpstr>Chelsea Market</vt:lpstr>
      <vt:lpstr>Arial</vt:lpstr>
      <vt:lpstr>Calibri</vt:lpstr>
      <vt:lpstr>Wingdings</vt:lpstr>
      <vt:lpstr>Scratch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Green, Pink and Blue The Cultural Significance of Manga and Anime - Thesis Presentation</dc:title>
  <dc:creator>Francisco Batista</dc:creator>
  <cp:lastModifiedBy>Francisco Batista dos Santos</cp:lastModifiedBy>
  <cp:revision>2</cp:revision>
  <dcterms:created xsi:type="dcterms:W3CDTF">2006-08-16T00:00:00Z</dcterms:created>
  <dcterms:modified xsi:type="dcterms:W3CDTF">2024-07-28T02:59:54Z</dcterms:modified>
  <dc:identifier>DAGDYN2sdWo</dc:identifier>
</cp:coreProperties>
</file>